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5" r:id="rId11"/>
    <p:sldId id="26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91"/>
    <p:restoredTop sz="95859"/>
  </p:normalViewPr>
  <p:slideViewPr>
    <p:cSldViewPr snapToGrid="0" snapToObjects="1">
      <p:cViewPr varScale="1">
        <p:scale>
          <a:sx n="113" d="100"/>
          <a:sy n="113" d="100"/>
        </p:scale>
        <p:origin x="2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91CCC-DBF3-D54D-A26E-B79C7F6625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1608A8-3ACB-C74C-ABC3-4FE34192F2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A7A2A4-92C7-2649-95A1-29E935732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1F23-5DD2-E04F-891B-EDDE4100FA7A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2F6C5B-505B-494E-8289-474087CBC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4CE680-3CDD-6846-B829-6493F3D75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EC33-E14B-8749-86FD-70283B1F5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44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24D273-A476-9245-8952-FFA7BF606F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CE23CA-3A77-6D4A-BEB8-BF865784469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6FB69-3C5E-D546-86CF-CA8D33C09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1F23-5DD2-E04F-891B-EDDE4100FA7A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EFA22-31F0-C542-81CA-CF1F622A65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CEBFF2-6949-1A45-8213-2A19E3297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EC33-E14B-8749-86FD-70283B1F5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963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58A29E-BA36-B14C-8DF4-FE09DEBA31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F53F48-FC3D-264D-9C3C-7A6ADAFFB8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A3CAC-8663-5D48-BD0B-174DEFF406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1F23-5DD2-E04F-891B-EDDE4100FA7A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9972D4-AE7E-C642-980C-BF5282505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BA3FA-B209-4E4D-B130-890EAFCDC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EC33-E14B-8749-86FD-70283B1F5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189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DAF86-F9FA-9840-8B11-7DE17E8D0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C7EA39-93EA-6B43-9AC1-5D3980F7D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692D7C-7507-F740-827B-F8A3BF939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1F23-5DD2-E04F-891B-EDDE4100FA7A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ED762-F9C5-B24E-B8A2-CE825886A9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20805-5E73-B04E-A7BB-24F20AA0C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EC33-E14B-8749-86FD-70283B1F5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12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320FA-BC48-C24B-993C-601D0ED251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F711D-0114-D34A-BB00-999904CE91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7DED28-62FA-8E42-B09A-36FC50A29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1F23-5DD2-E04F-891B-EDDE4100FA7A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0333F2-CC7F-444B-AD72-4952AFE3E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37751-B562-A844-B9D6-91F53257E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EC33-E14B-8749-86FD-70283B1F5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434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022B1-3FF2-1941-9AF1-189C3AB976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7F8A91-9288-744F-8711-AC0F7F5AA5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2D0178-5C7B-9E4C-9486-B8AB36DA43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BF85BD-C8F8-3F4C-9F7B-1CCC69605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1F23-5DD2-E04F-891B-EDDE4100FA7A}" type="datetimeFigureOut">
              <a:rPr lang="en-US" smtClean="0"/>
              <a:t>2/24/22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383E59-4A92-934D-AEB6-035D46FFA0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BDEF50-AEF2-8346-8305-B8804BCC9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EC33-E14B-8749-86FD-70283B1F5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520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33CAF-4649-BC44-812D-62A555A38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42524A-D6A8-8E41-ADD3-198E1F1932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BF597B-F209-AA49-842C-003CD8A023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22A11C-5509-7945-AB83-0FA9599849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DE9CDD-CC55-3646-9D75-0F35DC7B73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AD7999-AB3B-7047-95C4-8B6467E47B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1F23-5DD2-E04F-891B-EDDE4100FA7A}" type="datetimeFigureOut">
              <a:rPr lang="en-US" smtClean="0"/>
              <a:t>2/24/22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5B1E05-2CA1-4B43-9378-321224405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610D6C-9547-6044-9576-7CCB76253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EC33-E14B-8749-86FD-70283B1F5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72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5816D-DF56-7145-85D3-25087C801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59A0B6-58D0-0345-9C5C-3FB9019AC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1F23-5DD2-E04F-891B-EDDE4100FA7A}" type="datetimeFigureOut">
              <a:rPr lang="en-US" smtClean="0"/>
              <a:t>2/24/22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F5053D-6DA2-314F-8C05-A91D743E0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99354C-A33A-8744-86A1-7DAE314AA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EC33-E14B-8749-86FD-70283B1F5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60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F917740-FDC5-B341-93BA-6DD45EF5E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1F23-5DD2-E04F-891B-EDDE4100FA7A}" type="datetimeFigureOut">
              <a:rPr lang="en-US" smtClean="0"/>
              <a:t>2/24/22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0D2D12-7ED9-624A-93A0-0DD5055FE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C63C5A-2645-C444-A98B-BC65CA6AA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EC33-E14B-8749-86FD-70283B1F5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986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578F6D-3EFD-664C-BF7D-BC3364926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8306C2-F657-5041-B56E-CCD134F9C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497DBF-9831-6E4C-8352-C37EEF806E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ACC0BE-376F-AC4F-A4DF-BC81EEF3E3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1F23-5DD2-E04F-891B-EDDE4100FA7A}" type="datetimeFigureOut">
              <a:rPr lang="en-US" smtClean="0"/>
              <a:t>2/24/22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30E6C3-F67F-844C-B917-0ABD85F55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65902A-BE1D-F84D-8BF8-35E5EF42D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EC33-E14B-8749-86FD-70283B1F5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009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9A9155-ADCB-874A-8CA1-161DD81E4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396408-9BC6-EF48-B059-AB810A1A60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84099A-27FA-AC48-80E8-C97EFE0A88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430E33-2041-EF4E-BC18-6A4064628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A1F23-5DD2-E04F-891B-EDDE4100FA7A}" type="datetimeFigureOut">
              <a:rPr lang="en-US" smtClean="0"/>
              <a:t>2/24/22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175244-85AB-7646-AAB7-25B9D02648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BA10BA-24B2-8E41-AB9B-DE3C628DF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BEC33-E14B-8749-86FD-70283B1F5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705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A52096-CD75-164D-B80E-79AD002741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72FF3D-710F-9344-B19F-6446642E7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1AD9E7-A070-7441-BAAD-0FCDEDAC7C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A1F23-5DD2-E04F-891B-EDDE4100FA7A}" type="datetimeFigureOut">
              <a:rPr lang="en-US" smtClean="0"/>
              <a:t>2/24/22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29546-49FF-C64A-951B-294A28D1F3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92905-1CCD-0B44-9F5B-027DA3F192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BEC33-E14B-8749-86FD-70283B1F5B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62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A094D-9DB6-1D4E-86C4-7D308F7575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Valence Shell Electron Pair Repulsion Theory (VSEPR)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26F0DCE-056A-5545-AF9D-B19E6A927F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73600"/>
            <a:ext cx="9144000" cy="584200"/>
          </a:xfrm>
        </p:spPr>
        <p:txBody>
          <a:bodyPr/>
          <a:lstStyle/>
          <a:p>
            <a:r>
              <a:rPr lang="en-US" dirty="0"/>
              <a:t>Believe it or not, this name actually describes this idea pretty well.</a:t>
            </a:r>
          </a:p>
        </p:txBody>
      </p:sp>
    </p:spTree>
    <p:extLst>
      <p:ext uri="{BB962C8B-B14F-4D97-AF65-F5344CB8AC3E}">
        <p14:creationId xmlns:p14="http://schemas.microsoft.com/office/powerpoint/2010/main" val="330297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4475D-A575-A44C-BEE1-3991D2909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This doesn’t change for resonance structures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C6500-34F9-EF43-BECF-9E4FBC713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92195" y="1690688"/>
            <a:ext cx="10799805" cy="3238500"/>
          </a:xfrm>
        </p:spPr>
        <p:txBody>
          <a:bodyPr/>
          <a:lstStyle/>
          <a:p>
            <a:pPr marL="0" indent="0">
              <a:buNone/>
            </a:pPr>
            <a:r>
              <a:rPr lang="en-US" sz="3600" dirty="0"/>
              <a:t>Consider the nitrate 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C8D438A9-6811-094C-9E6E-F637A194B9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0736" y="2534727"/>
            <a:ext cx="9010737" cy="207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632A547-23B7-E741-93AC-BCFD4CAF514E}"/>
              </a:ext>
            </a:extLst>
          </p:cNvPr>
          <p:cNvSpPr txBox="1"/>
          <p:nvPr/>
        </p:nvSpPr>
        <p:spPr>
          <a:xfrm>
            <a:off x="1714500" y="4929188"/>
            <a:ext cx="93869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 each of these structures, nitrogen has three things attached to it (three atoms, no lone pairs).  As a result, we can surmise that this ion has a trigonal planar geometry with a 120 degree O-N-O bond angle.</a:t>
            </a:r>
          </a:p>
        </p:txBody>
      </p:sp>
    </p:spTree>
    <p:extLst>
      <p:ext uri="{BB962C8B-B14F-4D97-AF65-F5344CB8AC3E}">
        <p14:creationId xmlns:p14="http://schemas.microsoft.com/office/powerpoint/2010/main" val="3297927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0A1DFE-599E-E243-88BB-BB900A657C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And that’s the abrupt end of the talk.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D79E7-509E-D74C-816F-371D8B2598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Go do some practice stuff.</a:t>
            </a:r>
          </a:p>
        </p:txBody>
      </p:sp>
    </p:spTree>
    <p:extLst>
      <p:ext uri="{BB962C8B-B14F-4D97-AF65-F5344CB8AC3E}">
        <p14:creationId xmlns:p14="http://schemas.microsoft.com/office/powerpoint/2010/main" val="3227718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1F193-6B39-B345-A6DA-83B5A5245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Covalent bonds consist of pairs of electrons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87AAF6-6816-C649-8B13-91F51467C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98530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This probably isn’t news to anybody, but electrons all have negative charge:</a:t>
            </a:r>
          </a:p>
        </p:txBody>
      </p:sp>
      <p:pic>
        <p:nvPicPr>
          <p:cNvPr id="1028" name="Picture 4" descr="Electron - Electron - Sticker | TeePublic">
            <a:extLst>
              <a:ext uri="{FF2B5EF4-FFF2-40B4-BE49-F238E27FC236}">
                <a16:creationId xmlns:a16="http://schemas.microsoft.com/office/drawing/2014/main" id="{940923A5-B93B-EB48-9902-7E1D4D6D66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067" y="2810933"/>
            <a:ext cx="2943578" cy="2943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CB12AF3-369A-5A40-AF72-4945031C03DA}"/>
              </a:ext>
            </a:extLst>
          </p:cNvPr>
          <p:cNvSpPr txBox="1"/>
          <p:nvPr/>
        </p:nvSpPr>
        <p:spPr>
          <a:xfrm>
            <a:off x="7902222" y="6031210"/>
            <a:ext cx="48993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Micrograph of electron courtesy of Dr. T. </a:t>
            </a:r>
            <a:r>
              <a:rPr lang="en-US" sz="1200" dirty="0" err="1"/>
              <a:t>Sammakia</a:t>
            </a:r>
            <a:r>
              <a:rPr lang="en-US" sz="1200" dirty="0"/>
              <a:t>, </a:t>
            </a:r>
          </a:p>
          <a:p>
            <a:r>
              <a:rPr lang="en-US" sz="1200" dirty="0"/>
              <a:t>University of Colorado, Boulder.</a:t>
            </a:r>
          </a:p>
        </p:txBody>
      </p:sp>
    </p:spTree>
    <p:extLst>
      <p:ext uri="{BB962C8B-B14F-4D97-AF65-F5344CB8AC3E}">
        <p14:creationId xmlns:p14="http://schemas.microsoft.com/office/powerpoint/2010/main" val="3494331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9563B-D11E-B042-9529-869D7B71E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covalent compounds, there are a whole lot of electrons: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CBD87B1-AD63-0F45-A047-4E6510CCCA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167" y="2175228"/>
            <a:ext cx="7219955" cy="305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48940DC-F6DF-8F48-A5C2-8D736B4EDC17}"/>
              </a:ext>
            </a:extLst>
          </p:cNvPr>
          <p:cNvSpPr txBox="1"/>
          <p:nvPr/>
        </p:nvSpPr>
        <p:spPr>
          <a:xfrm>
            <a:off x="8207022" y="3860800"/>
            <a:ext cx="29802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/>
              <a:t>See?  Dots and lines everywhere!</a:t>
            </a:r>
          </a:p>
        </p:txBody>
      </p:sp>
    </p:spTree>
    <p:extLst>
      <p:ext uri="{BB962C8B-B14F-4D97-AF65-F5344CB8AC3E}">
        <p14:creationId xmlns:p14="http://schemas.microsoft.com/office/powerpoint/2010/main" val="3704426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6B45F-50D1-0648-8454-02E370443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Because electrons all have the same charge, they repel each other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1165940-C8D0-6B43-A6E6-DE2176E1F276}"/>
              </a:ext>
            </a:extLst>
          </p:cNvPr>
          <p:cNvSpPr txBox="1"/>
          <p:nvPr/>
        </p:nvSpPr>
        <p:spPr>
          <a:xfrm>
            <a:off x="1338263" y="2173635"/>
            <a:ext cx="37480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Put another way, the lone pairs and covalent bonds in covalent compounds try to get as far away from each other as possible.</a:t>
            </a:r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BDF3F86A-0192-3A45-81C9-ED83EBDB0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9964" y="1657350"/>
            <a:ext cx="23241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B5FE70-853A-534F-A23A-27D331BDB504}"/>
              </a:ext>
            </a:extLst>
          </p:cNvPr>
          <p:cNvSpPr txBox="1"/>
          <p:nvPr/>
        </p:nvSpPr>
        <p:spPr>
          <a:xfrm>
            <a:off x="5915026" y="4071937"/>
            <a:ext cx="543877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This means that even though we’ve been drawing methane as a 2-D structure, it actually forms a 3-D structure where the electrons get as far away from each other as possible.</a:t>
            </a:r>
          </a:p>
        </p:txBody>
      </p:sp>
    </p:spTree>
    <p:extLst>
      <p:ext uri="{BB962C8B-B14F-4D97-AF65-F5344CB8AC3E}">
        <p14:creationId xmlns:p14="http://schemas.microsoft.com/office/powerpoint/2010/main" val="3302099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6BDCD3-A5B9-E143-8046-C8169498F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Another example:  Ammonia</a:t>
            </a:r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7E03B832-7D39-C74D-AF28-2C1BC15E71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5913" y="1752299"/>
            <a:ext cx="3397250" cy="2464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>
            <a:extLst>
              <a:ext uri="{FF2B5EF4-FFF2-40B4-BE49-F238E27FC236}">
                <a16:creationId xmlns:a16="http://schemas.microsoft.com/office/drawing/2014/main" id="{65E961EC-C81B-554C-B7F7-2015FA155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987" y="1841400"/>
            <a:ext cx="35941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ight Arrow 3">
            <a:extLst>
              <a:ext uri="{FF2B5EF4-FFF2-40B4-BE49-F238E27FC236}">
                <a16:creationId xmlns:a16="http://schemas.microsoft.com/office/drawing/2014/main" id="{6D476A9F-1CEF-464C-AAC7-C52F24E34279}"/>
              </a:ext>
            </a:extLst>
          </p:cNvPr>
          <p:cNvSpPr/>
          <p:nvPr/>
        </p:nvSpPr>
        <p:spPr>
          <a:xfrm>
            <a:off x="5454650" y="2913007"/>
            <a:ext cx="1085850" cy="2598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6BC254-0B51-4240-84C6-D3E2B3B078DA}"/>
              </a:ext>
            </a:extLst>
          </p:cNvPr>
          <p:cNvSpPr txBox="1"/>
          <p:nvPr/>
        </p:nvSpPr>
        <p:spPr>
          <a:xfrm>
            <a:off x="1714500" y="4514850"/>
            <a:ext cx="907256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Likewise, the lone pairs and covalent bonds in ammonia repel each other, causing the real structure of ammonia to be three dimensional, as shown on the right.</a:t>
            </a:r>
          </a:p>
        </p:txBody>
      </p:sp>
    </p:spTree>
    <p:extLst>
      <p:ext uri="{BB962C8B-B14F-4D97-AF65-F5344CB8AC3E}">
        <p14:creationId xmlns:p14="http://schemas.microsoft.com/office/powerpoint/2010/main" val="711343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CE457-DCFB-414F-A129-D8A3148D9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This is where the name for VSEPR comes from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979E75-FD00-A941-AB70-18E509999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47788" y="1939925"/>
            <a:ext cx="10515600" cy="4351338"/>
          </a:xfrm>
        </p:spPr>
        <p:txBody>
          <a:bodyPr>
            <a:normAutofit/>
          </a:bodyPr>
          <a:lstStyle/>
          <a:p>
            <a:r>
              <a:rPr lang="en-US" sz="3600" dirty="0"/>
              <a:t>The outermost pairs of electrons in bonds and lone pairs repel each other.</a:t>
            </a:r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This explains the shapes of covalent compounds.</a:t>
            </a:r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And the shapes help to explain their reactivities.</a:t>
            </a:r>
          </a:p>
        </p:txBody>
      </p:sp>
    </p:spTree>
    <p:extLst>
      <p:ext uri="{BB962C8B-B14F-4D97-AF65-F5344CB8AC3E}">
        <p14:creationId xmlns:p14="http://schemas.microsoft.com/office/powerpoint/2010/main" val="3567774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74425-2364-9D40-AFFB-43B80D61E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So, what do these shapes look like?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44EB75-847B-A74C-9871-97609036138E}"/>
              </a:ext>
            </a:extLst>
          </p:cNvPr>
          <p:cNvSpPr txBox="1"/>
          <p:nvPr/>
        </p:nvSpPr>
        <p:spPr>
          <a:xfrm>
            <a:off x="838200" y="1553578"/>
            <a:ext cx="90297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Let’s make a nice table to show it off:</a:t>
            </a:r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49657F0C-CA5E-924A-9F56-651D82D5AF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3772561"/>
              </p:ext>
            </p:extLst>
          </p:nvPr>
        </p:nvGraphicFramePr>
        <p:xfrm>
          <a:off x="1731169" y="2431733"/>
          <a:ext cx="8729662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7440">
                  <a:extLst>
                    <a:ext uri="{9D8B030D-6E8A-4147-A177-3AD203B41FA5}">
                      <a16:colId xmlns:a16="http://schemas.microsoft.com/office/drawing/2014/main" val="3152975919"/>
                    </a:ext>
                  </a:extLst>
                </a:gridCol>
                <a:gridCol w="2377440">
                  <a:extLst>
                    <a:ext uri="{9D8B030D-6E8A-4147-A177-3AD203B41FA5}">
                      <a16:colId xmlns:a16="http://schemas.microsoft.com/office/drawing/2014/main" val="2944204692"/>
                    </a:ext>
                  </a:extLst>
                </a:gridCol>
                <a:gridCol w="2377440">
                  <a:extLst>
                    <a:ext uri="{9D8B030D-6E8A-4147-A177-3AD203B41FA5}">
                      <a16:colId xmlns:a16="http://schemas.microsoft.com/office/drawing/2014/main" val="2824146703"/>
                    </a:ext>
                  </a:extLst>
                </a:gridCol>
                <a:gridCol w="1597342">
                  <a:extLst>
                    <a:ext uri="{9D8B030D-6E8A-4147-A177-3AD203B41FA5}">
                      <a16:colId xmlns:a16="http://schemas.microsoft.com/office/drawing/2014/main" val="177110651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Things* stuck to central atom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Angle (roughly)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Example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14519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Tetrahedral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109.5 degrees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CH</a:t>
                      </a:r>
                      <a:r>
                        <a:rPr lang="en-US" sz="2400" baseline="-250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25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Trigonal Planar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120 degrees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BH</a:t>
                      </a:r>
                      <a:r>
                        <a:rPr lang="en-US" sz="2400" baseline="-250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4356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Linear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180 degrees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CO</a:t>
                      </a:r>
                      <a:r>
                        <a:rPr lang="en-US" sz="2400" baseline="-250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70106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Linear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(no angle)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/>
                        <a:t>H</a:t>
                      </a:r>
                      <a:r>
                        <a:rPr lang="en-US" sz="2400" baseline="-25000" dirty="0"/>
                        <a:t>2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184313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DA7AC1AC-E635-2A40-881E-68CB19F4426A}"/>
              </a:ext>
            </a:extLst>
          </p:cNvPr>
          <p:cNvSpPr txBox="1"/>
          <p:nvPr/>
        </p:nvSpPr>
        <p:spPr>
          <a:xfrm>
            <a:off x="5605463" y="5362873"/>
            <a:ext cx="59293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* Things = lone pairs + atoms – NOT BONDS</a:t>
            </a:r>
          </a:p>
        </p:txBody>
      </p:sp>
    </p:spTree>
    <p:extLst>
      <p:ext uri="{BB962C8B-B14F-4D97-AF65-F5344CB8AC3E}">
        <p14:creationId xmlns:p14="http://schemas.microsoft.com/office/powerpoint/2010/main" val="1649525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23876F-B34F-EC45-94A6-6BBA1F1FD7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11072812" cy="1325563"/>
          </a:xfrm>
        </p:spPr>
        <p:txBody>
          <a:bodyPr/>
          <a:lstStyle/>
          <a:p>
            <a:r>
              <a:rPr lang="en-US" b="1" dirty="0"/>
              <a:t>Let’s see what these examples actually look like: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7505A14F-5505-5644-BFC2-D472034EAC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5869" y="1547813"/>
            <a:ext cx="22225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>
            <a:extLst>
              <a:ext uri="{FF2B5EF4-FFF2-40B4-BE49-F238E27FC236}">
                <a16:creationId xmlns:a16="http://schemas.microsoft.com/office/drawing/2014/main" id="{FEAA8E30-8ADB-5243-855B-0D6D95375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369" y="3873501"/>
            <a:ext cx="2540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B9D9F6F3-C5A8-124C-B4E3-9BBC668409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4775" y="2309813"/>
            <a:ext cx="25400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>
            <a:extLst>
              <a:ext uri="{FF2B5EF4-FFF2-40B4-BE49-F238E27FC236}">
                <a16:creationId xmlns:a16="http://schemas.microsoft.com/office/drawing/2014/main" id="{C79778FE-7B34-4740-AE78-B96B002E2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7596" y="3932239"/>
            <a:ext cx="2187179" cy="139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353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81167D-64D2-0A42-93D3-C902035DB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But what about double bonds and lone pairs?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DEFC033-590B-9D45-9AFB-9CEF8714662C}"/>
              </a:ext>
            </a:extLst>
          </p:cNvPr>
          <p:cNvSpPr txBox="1"/>
          <p:nvPr/>
        </p:nvSpPr>
        <p:spPr>
          <a:xfrm>
            <a:off x="1095990" y="1980248"/>
            <a:ext cx="413173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Double bonds, no.  They don’t affect bond angles at all.</a:t>
            </a:r>
          </a:p>
          <a:p>
            <a:endParaRPr lang="en-US" sz="2400" dirty="0"/>
          </a:p>
          <a:p>
            <a:r>
              <a:rPr lang="en-US" sz="2400" dirty="0"/>
              <a:t>Lone pairs, yes.  All lone pairs tend to push a little harder on the other things bonded to an atom.  As a result, the bond angles of the other atoms bonded to the central atom are less than expected.</a:t>
            </a:r>
          </a:p>
        </p:txBody>
      </p:sp>
      <p:pic>
        <p:nvPicPr>
          <p:cNvPr id="1026" name="Picture 2" descr="Methane - Wikipedia">
            <a:extLst>
              <a:ext uri="{FF2B5EF4-FFF2-40B4-BE49-F238E27FC236}">
                <a16:creationId xmlns:a16="http://schemas.microsoft.com/office/drawing/2014/main" id="{D4D4C95E-2085-7E46-82CB-BC10096AD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7604" y="1552360"/>
            <a:ext cx="2502186" cy="1876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yperammonemia - Wikipedia">
            <a:extLst>
              <a:ext uri="{FF2B5EF4-FFF2-40B4-BE49-F238E27FC236}">
                <a16:creationId xmlns:a16="http://schemas.microsoft.com/office/drawing/2014/main" id="{DF8B525A-C1E8-D54C-8B65-9B6045332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405" y="2907869"/>
            <a:ext cx="1787355" cy="1690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0A99C599-5667-C847-9589-1E178BE996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2306" y="4432300"/>
            <a:ext cx="2061116" cy="154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B8E22EC-B374-FE45-9C19-55605D2F9F79}"/>
              </a:ext>
            </a:extLst>
          </p:cNvPr>
          <p:cNvSpPr txBox="1"/>
          <p:nvPr/>
        </p:nvSpPr>
        <p:spPr>
          <a:xfrm>
            <a:off x="6096000" y="5687898"/>
            <a:ext cx="1933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 good thing to know for a quiz.</a:t>
            </a:r>
          </a:p>
        </p:txBody>
      </p:sp>
      <p:sp>
        <p:nvSpPr>
          <p:cNvPr id="6" name="Left Arrow 5">
            <a:extLst>
              <a:ext uri="{FF2B5EF4-FFF2-40B4-BE49-F238E27FC236}">
                <a16:creationId xmlns:a16="http://schemas.microsoft.com/office/drawing/2014/main" id="{DEA70964-887E-314F-A760-BC6FBB7D5FFB}"/>
              </a:ext>
            </a:extLst>
          </p:cNvPr>
          <p:cNvSpPr/>
          <p:nvPr/>
        </p:nvSpPr>
        <p:spPr>
          <a:xfrm rot="1302118">
            <a:off x="4910667" y="5429956"/>
            <a:ext cx="1185333" cy="33594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200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</TotalTime>
  <Words>443</Words>
  <Application>Microsoft Macintosh PowerPoint</Application>
  <PresentationFormat>Widescreen</PresentationFormat>
  <Paragraphs>53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Valence Shell Electron Pair Repulsion Theory (VSEPR)</vt:lpstr>
      <vt:lpstr>Covalent bonds consist of pairs of electrons</vt:lpstr>
      <vt:lpstr>In covalent compounds, there are a whole lot of electrons:</vt:lpstr>
      <vt:lpstr>Because electrons all have the same charge, they repel each other</vt:lpstr>
      <vt:lpstr>Another example:  Ammonia</vt:lpstr>
      <vt:lpstr>This is where the name for VSEPR comes from</vt:lpstr>
      <vt:lpstr>So, what do these shapes look like?</vt:lpstr>
      <vt:lpstr>Let’s see what these examples actually look like:</vt:lpstr>
      <vt:lpstr>But what about double bonds and lone pairs?</vt:lpstr>
      <vt:lpstr>This doesn’t change for resonance structures</vt:lpstr>
      <vt:lpstr>And that’s the abrupt end of the talk.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Valence Shell Electron Pair Repulsion Theory (VSEPR)</dc:title>
  <dc:creator>Ian Guch</dc:creator>
  <cp:lastModifiedBy>Ian Guch</cp:lastModifiedBy>
  <cp:revision>8</cp:revision>
  <dcterms:created xsi:type="dcterms:W3CDTF">2022-01-26T12:26:00Z</dcterms:created>
  <dcterms:modified xsi:type="dcterms:W3CDTF">2022-02-24T16:17:05Z</dcterms:modified>
</cp:coreProperties>
</file>